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5"/>
  </p:notesMasterIdLst>
  <p:sldIdLst>
    <p:sldId id="1004" r:id="rId2"/>
    <p:sldId id="257" r:id="rId3"/>
    <p:sldId id="1323" r:id="rId4"/>
    <p:sldId id="672" r:id="rId5"/>
    <p:sldId id="1320" r:id="rId6"/>
    <p:sldId id="1269" r:id="rId7"/>
    <p:sldId id="1265" r:id="rId8"/>
    <p:sldId id="1321" r:id="rId9"/>
    <p:sldId id="1359" r:id="rId10"/>
    <p:sldId id="1324" r:id="rId11"/>
    <p:sldId id="1322" r:id="rId12"/>
    <p:sldId id="1360" r:id="rId13"/>
    <p:sldId id="1361" r:id="rId14"/>
    <p:sldId id="1364" r:id="rId15"/>
    <p:sldId id="1365" r:id="rId16"/>
    <p:sldId id="1362" r:id="rId17"/>
    <p:sldId id="1350" r:id="rId18"/>
    <p:sldId id="1367" r:id="rId19"/>
    <p:sldId id="1368" r:id="rId20"/>
    <p:sldId id="1366" r:id="rId21"/>
    <p:sldId id="1363" r:id="rId22"/>
    <p:sldId id="1369" r:id="rId23"/>
    <p:sldId id="1370" r:id="rId24"/>
    <p:sldId id="1371" r:id="rId25"/>
    <p:sldId id="1372" r:id="rId26"/>
    <p:sldId id="1373" r:id="rId27"/>
    <p:sldId id="1374" r:id="rId28"/>
    <p:sldId id="1375" r:id="rId29"/>
    <p:sldId id="1376" r:id="rId30"/>
    <p:sldId id="1377" r:id="rId31"/>
    <p:sldId id="1378" r:id="rId32"/>
    <p:sldId id="1379" r:id="rId33"/>
    <p:sldId id="813" r:id="rId34"/>
  </p:sldIdLst>
  <p:sldSz cx="12192000" cy="6858000"/>
  <p:notesSz cx="6858000" cy="9144000"/>
  <p:embeddedFontLst>
    <p:embeddedFont>
      <p:font typeface="메이플스토리" panose="020B0600000101010101" charset="-127"/>
      <p:regular r:id="rId36"/>
      <p:bold r:id="rId37"/>
    </p:embeddedFont>
    <p:embeddedFont>
      <p:font typeface="Pretendard Black" panose="02000A03000000020004" pitchFamily="50" charset="-127"/>
      <p:bold r:id="rId38"/>
    </p:embeddedFont>
    <p:embeddedFont>
      <p:font typeface="Pretendard Light" panose="02000403000000020004" pitchFamily="50" charset="-127"/>
      <p:regular r:id="rId39"/>
    </p:embeddedFont>
    <p:embeddedFont>
      <p:font typeface="Pretendard Medium" panose="02000603000000020004" pitchFamily="50" charset="-127"/>
      <p:regular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00FF99"/>
    <a:srgbClr val="FF5050"/>
    <a:srgbClr val="FF7C80"/>
    <a:srgbClr val="2B2B2B"/>
    <a:srgbClr val="00B050"/>
    <a:srgbClr val="0059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20" autoAdjust="0"/>
    <p:restoredTop sz="91676" autoAdjust="0"/>
  </p:normalViewPr>
  <p:slideViewPr>
    <p:cSldViewPr snapToGrid="0">
      <p:cViewPr varScale="1">
        <p:scale>
          <a:sx n="141" d="100"/>
          <a:sy n="141" d="100"/>
        </p:scale>
        <p:origin x="1290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2404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A13A867C-D490-40C2-AB8D-A60FA70A9BF5}" type="datetimeFigureOut">
              <a:rPr lang="ko-KR" altLang="en-US" smtClean="0"/>
              <a:pPr/>
              <a:t>2025-11-11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3E35EA20-6519-4513-9EDC-C89C5369BA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166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361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8C9CE-B931-351E-4DF7-B62DE7A25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74147A-79B8-55B6-931E-D3318C72B2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0A0F27E-126A-48DC-5FBC-9477A2CF30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89C91D-97F2-0D5A-F5C2-6DD0293EF0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8393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2B2E4-252E-11C5-7265-D06DE6AF9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16A0F9B-3828-C0D7-6845-0E5535CF8F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274946-1CB4-758C-ACED-8E951014DE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79CEF2-59B8-D776-8347-3A73849456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8379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E8DB4-DE3A-E8FF-581D-35B0966DC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D0C772-47F5-3E8E-4C27-E6FD30224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65782E9-E081-988F-DA8B-6BBDA9F9C9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8113B9-556B-E8EC-3C35-E09D9DEEDA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1067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DCA84-D834-7EED-20D1-8EA7A0219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52C2548-3BDB-0A27-ACDF-B4EE7E71B6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C03A41-0342-B6B6-15E4-6C583E424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4762EC-19F5-CEE1-1915-8492FF1648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40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FB6271-4BE0-0899-E10F-BEDE57F77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EE3F-2E9A-4FD8-8B8A-8619F3E161C0}" type="datetime1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396ACF-33BF-8F05-8A89-B4A950B2B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E491FF2-4362-D667-E80C-A0CD33AA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500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>
            <a:lvl1pPr>
              <a:defRPr sz="48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7" y="1511166"/>
            <a:ext cx="11701221" cy="4665797"/>
          </a:xfrm>
        </p:spPr>
        <p:txBody>
          <a:bodyPr lIns="90000" rIns="90000"/>
          <a:lstStyle>
            <a:lvl1pPr marL="228600" indent="-228600">
              <a:lnSpc>
                <a:spcPct val="120000"/>
              </a:lnSpc>
              <a:buFont typeface="Wingdings" panose="05000000000000000000" pitchFamily="2" charset="2"/>
              <a:buChar char="§"/>
              <a:defRPr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2A9EA12E-03D9-7F07-36B9-45CCAAFB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73549C7E-B7CA-2916-680F-BE948DD7C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02BC9AC-AD9B-31DE-3356-B3228C35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402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930400"/>
            <a:ext cx="10515600" cy="442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4C1235-ECD8-45EF-A491-D87AB5849B8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F5E23C3-0E3D-4E4E-8486-D7FB4C073DC1}" type="datetime1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613B58-6057-4476-7DF4-335938A153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5D03663-69E4-5E86-E2CF-1E5CB45A8C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67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AD115-409A-442E-434C-D90831860530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2AE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2" y="126744"/>
            <a:ext cx="1557011" cy="334766"/>
          </a:xfrm>
          <a:prstGeom prst="rect">
            <a:avLst/>
          </a:prstGeom>
        </p:spPr>
      </p:pic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CA45D7C8-4A0F-13D7-9F9C-7A4D3AB80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8991" y="6470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5E23C3-0E3D-4E4E-8486-D7FB4C073DC1}" type="datetime1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6BF42AC9-BE86-7782-13FD-7864483A1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1717F22-7FAF-5E74-F536-7D7AA49A5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9809" y="64610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72B154-9B8C-E7FF-80ED-72C1CA1F70ED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00F209"/>
          </a:solidFill>
          <a:ln>
            <a:solidFill>
              <a:srgbClr val="00F2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Black" panose="02000A03000000020004" pitchFamily="2" charset="-127"/>
          <a:ea typeface="Pretendard Black" panose="02000A03000000020004" pitchFamily="2" charset="-127"/>
          <a:cs typeface="Pretendard Black" panose="02000A03000000020004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Medium" panose="02000603000000020004" pitchFamily="2" charset="-127"/>
          <a:ea typeface="Pretendard Medium" panose="02000603000000020004" pitchFamily="2" charset="-127"/>
          <a:cs typeface="Pretendard Medium" panose="02000603000000020004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eaborn.pydata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seaborn.pydata.org/tutorial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FE122-E831-904C-0AAE-87F481BD3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561" y="2541087"/>
            <a:ext cx="853440" cy="935038"/>
          </a:xfrm>
        </p:spPr>
        <p:txBody>
          <a:bodyPr/>
          <a:lstStyle/>
          <a:p>
            <a:r>
              <a:rPr lang="en-US" altLang="ko-KR" b="1" dirty="0">
                <a:latin typeface="메이플스토리" panose="020B0600000101010101" charset="-127"/>
                <a:ea typeface="메이플스토리" panose="020B0600000101010101" charset="-127"/>
              </a:rPr>
              <a:t>x</a:t>
            </a:r>
            <a:endParaRPr lang="ko-KR" altLang="en-US" b="1" dirty="0">
              <a:solidFill>
                <a:srgbClr val="0070C0"/>
              </a:solidFill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AD1B1D-CD7D-EE4E-41B0-87A1CCAAD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89" y="3670957"/>
            <a:ext cx="3021223" cy="45622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C9A9E68-1C40-179C-9126-E3D84DE20A0A}"/>
              </a:ext>
            </a:extLst>
          </p:cNvPr>
          <p:cNvGrpSpPr/>
          <p:nvPr/>
        </p:nvGrpSpPr>
        <p:grpSpPr>
          <a:xfrm>
            <a:off x="2251608" y="2636151"/>
            <a:ext cx="7688784" cy="944801"/>
            <a:chOff x="2377440" y="2657237"/>
            <a:chExt cx="7688784" cy="94480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E78D3EA-D15D-AC23-FCDE-3921C4292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9307" y="2667000"/>
              <a:ext cx="2996917" cy="935038"/>
            </a:xfrm>
            <a:prstGeom prst="rect">
              <a:avLst/>
            </a:prstGeom>
          </p:spPr>
        </p:pic>
        <p:pic>
          <p:nvPicPr>
            <p:cNvPr id="10" name="그림 9" descr="그래픽, 그래픽 디자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A611E206-8734-8C1B-C7A0-99730D8C0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7440" y="2657237"/>
              <a:ext cx="3459480" cy="744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912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F00C7-8E7C-6DF7-644E-D775BF8D5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E45015-E201-B92D-35C1-084E1CC4A880}"/>
              </a:ext>
            </a:extLst>
          </p:cNvPr>
          <p:cNvSpPr txBox="1"/>
          <p:nvPr/>
        </p:nvSpPr>
        <p:spPr>
          <a:xfrm>
            <a:off x="3307437" y="2600493"/>
            <a:ext cx="55771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Seaborn 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기초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3676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A9A07-F483-E8B8-220A-8DCA4FAE7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20A4AF76-0962-A2CE-C93E-515A769A3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Seaborn </a:t>
            </a:r>
            <a:r>
              <a:rPr lang="ko-KR" altLang="en-US" dirty="0"/>
              <a:t>내장 데이터셋 확인 및 로딩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48E725A2-6AB0-7D00-8CFD-64A52FF73483}"/>
              </a:ext>
            </a:extLst>
          </p:cNvPr>
          <p:cNvSpPr txBox="1">
            <a:spLocks/>
          </p:cNvSpPr>
          <p:nvPr/>
        </p:nvSpPr>
        <p:spPr>
          <a:xfrm>
            <a:off x="251788" y="1026756"/>
            <a:ext cx="11701221" cy="4783493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 err="1"/>
              <a:t>sns.get_dataset_names</a:t>
            </a:r>
            <a:r>
              <a:rPr lang="en-US" altLang="ko-KR" dirty="0"/>
              <a:t>()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Seaborn</a:t>
            </a:r>
            <a:r>
              <a:rPr lang="ko-KR" altLang="en-US" dirty="0"/>
              <a:t>이 제공하는 샘플 데이터셋의 이름 목록을 반환함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인터넷 연결 필요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 err="1"/>
              <a:t>sns.load_dataset</a:t>
            </a:r>
            <a:r>
              <a:rPr lang="en-US" altLang="ko-KR" dirty="0"/>
              <a:t>(name)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Seaborn</a:t>
            </a:r>
            <a:r>
              <a:rPr lang="ko-KR" altLang="en-US" dirty="0"/>
              <a:t>이 제공하는 내장 데이터셋을 불러옴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반환값은</a:t>
            </a:r>
            <a:r>
              <a:rPr lang="ko-KR" altLang="en-US" dirty="0"/>
              <a:t> </a:t>
            </a:r>
            <a:r>
              <a:rPr lang="en-US" altLang="ko-KR" dirty="0"/>
              <a:t>Pandas</a:t>
            </a:r>
            <a:r>
              <a:rPr lang="ko-KR" altLang="en-US" dirty="0"/>
              <a:t>의 </a:t>
            </a:r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/>
              <a:t>객체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92399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CC168-3926-23D8-910E-6AC83A9C0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폰트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3A15333-2E30-1882-18B8-0EA76D1F0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50" y="895350"/>
            <a:ext cx="8801100" cy="432435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2FAB3552-8F3F-F8DB-9846-3FA34014D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Seaborn </a:t>
            </a:r>
            <a:r>
              <a:rPr lang="ko-KR" altLang="en-US" dirty="0"/>
              <a:t>내장 데이터셋 확인 및 로딩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F9A112-E181-D19F-E77D-891BA54FEF00}"/>
              </a:ext>
            </a:extLst>
          </p:cNvPr>
          <p:cNvSpPr txBox="1"/>
          <p:nvPr/>
        </p:nvSpPr>
        <p:spPr>
          <a:xfrm>
            <a:off x="2420372" y="1202557"/>
            <a:ext cx="611505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데이터셋 로딩 예시</a:t>
            </a:r>
            <a:endParaRPr lang="en-US" altLang="ko-KR" sz="2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03C53E4-9B69-A4AA-EE7C-6E2F77255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225" y="4384988"/>
            <a:ext cx="7067550" cy="125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990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0815A-7E77-9F41-9BED-AC6DE5AE1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8E9A4260-9557-D2A5-FDBD-42AFFFA83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Seaborn</a:t>
            </a:r>
            <a:r>
              <a:rPr lang="ko-KR" altLang="en-US" dirty="0"/>
              <a:t> 스타일 설정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AE524D81-E5D2-3EFC-2732-A5CEE6A6AC7D}"/>
              </a:ext>
            </a:extLst>
          </p:cNvPr>
          <p:cNvSpPr txBox="1">
            <a:spLocks/>
          </p:cNvSpPr>
          <p:nvPr/>
        </p:nvSpPr>
        <p:spPr>
          <a:xfrm>
            <a:off x="251788" y="1026756"/>
            <a:ext cx="11701221" cy="5393094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💡 </a:t>
            </a:r>
            <a:r>
              <a:rPr lang="en-US" altLang="ko-KR" sz="2400" dirty="0"/>
              <a:t>Seaborn</a:t>
            </a:r>
            <a:r>
              <a:rPr lang="ko-KR" altLang="en-US" sz="2400" dirty="0"/>
              <a:t>은 시각적으로 더 세련되고 직관적인 그래프를 만들기 위해 다양한 스타일을 제공함</a:t>
            </a:r>
            <a:endParaRPr lang="en-US" altLang="ko-KR" sz="24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➡️ </a:t>
            </a:r>
            <a:r>
              <a:rPr lang="en-US" altLang="ko-KR" sz="2000" dirty="0"/>
              <a:t>Matplotlib </a:t>
            </a:r>
            <a:r>
              <a:rPr lang="ko-KR" altLang="en-US" sz="2000" dirty="0"/>
              <a:t>기본 스타일보다 </a:t>
            </a:r>
            <a:r>
              <a:rPr lang="ko-KR" altLang="en-US" sz="2000" b="1" dirty="0"/>
              <a:t>더 높은 가독성과 일관된 디자인</a:t>
            </a:r>
            <a:r>
              <a:rPr lang="ko-KR" altLang="en-US" sz="2000" dirty="0"/>
              <a:t>을 제공</a:t>
            </a:r>
            <a:endParaRPr lang="en-US" altLang="ko-KR" sz="2000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20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💡 </a:t>
            </a:r>
            <a:r>
              <a:rPr lang="en-US" altLang="ko-KR" sz="2400" dirty="0" err="1"/>
              <a:t>sns.set_style</a:t>
            </a:r>
            <a:r>
              <a:rPr lang="en-US" altLang="ko-KR" sz="2400" dirty="0"/>
              <a:t>(): </a:t>
            </a:r>
            <a:r>
              <a:rPr lang="ko-KR" altLang="en-US" sz="2400" dirty="0"/>
              <a:t>스타일 테마 설정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사용 가능한 테마 </a:t>
            </a:r>
            <a:r>
              <a:rPr lang="en-US" altLang="ko-KR" sz="2000" dirty="0"/>
              <a:t>: “white“, “dark“, “</a:t>
            </a:r>
            <a:r>
              <a:rPr lang="en-US" altLang="ko-KR" sz="2000" dirty="0" err="1"/>
              <a:t>whitegrid</a:t>
            </a:r>
            <a:r>
              <a:rPr lang="en-US" altLang="ko-KR" sz="2000" dirty="0"/>
              <a:t>“, “</a:t>
            </a:r>
            <a:r>
              <a:rPr lang="en-US" altLang="ko-KR" sz="2000" dirty="0" err="1"/>
              <a:t>darkgrid</a:t>
            </a:r>
            <a:r>
              <a:rPr lang="en-US" altLang="ko-KR" sz="2000" dirty="0"/>
              <a:t>“, “ticks”</a:t>
            </a:r>
          </a:p>
          <a:p>
            <a:pPr lvl="1">
              <a:lnSpc>
                <a:spcPct val="150000"/>
              </a:lnSpc>
            </a:pPr>
            <a:endParaRPr lang="en-US" altLang="ko-KR" sz="20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💡 </a:t>
            </a:r>
            <a:r>
              <a:rPr lang="en-US" altLang="ko-KR" sz="2400" dirty="0" err="1"/>
              <a:t>sns.set_context</a:t>
            </a:r>
            <a:r>
              <a:rPr lang="en-US" altLang="ko-KR" sz="2400" dirty="0"/>
              <a:t>(): </a:t>
            </a:r>
            <a:r>
              <a:rPr lang="ko-KR" altLang="en-US" sz="2400" dirty="0"/>
              <a:t>문맥에 따라 스타일 크기 조정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사용 가능한 </a:t>
            </a:r>
            <a:r>
              <a:rPr lang="en-US" altLang="ko-KR" sz="2000" dirty="0"/>
              <a:t>context</a:t>
            </a:r>
            <a:r>
              <a:rPr lang="ko-KR" altLang="en-US" sz="2000" dirty="0"/>
              <a:t> </a:t>
            </a:r>
            <a:r>
              <a:rPr lang="en-US" altLang="ko-KR" sz="2000" dirty="0"/>
              <a:t>: “paper“ - </a:t>
            </a:r>
            <a:r>
              <a:rPr lang="ko-KR" altLang="en-US" sz="2000" dirty="0"/>
              <a:t>논문</a:t>
            </a:r>
            <a:r>
              <a:rPr lang="en-US" altLang="ko-KR" sz="2000" dirty="0"/>
              <a:t>/</a:t>
            </a:r>
            <a:r>
              <a:rPr lang="ko-KR" altLang="en-US" sz="2000" dirty="0"/>
              <a:t>출판용</a:t>
            </a:r>
            <a:r>
              <a:rPr lang="en-US" altLang="ko-KR" sz="2000" dirty="0"/>
              <a:t>, </a:t>
            </a:r>
            <a:r>
              <a:rPr lang="ko-KR" altLang="en-US" sz="2000" dirty="0"/>
              <a:t> </a:t>
            </a:r>
            <a:r>
              <a:rPr lang="en-US" altLang="ko-KR" sz="2000" dirty="0"/>
              <a:t>“notebook“ - </a:t>
            </a:r>
            <a:r>
              <a:rPr lang="en-US" altLang="ko-KR" sz="2000" dirty="0" err="1"/>
              <a:t>Jupyter</a:t>
            </a:r>
            <a:r>
              <a:rPr lang="en-US" altLang="ko-KR" sz="2000" dirty="0"/>
              <a:t> </a:t>
            </a:r>
            <a:r>
              <a:rPr lang="ko-KR" altLang="en-US" sz="2000" dirty="0"/>
              <a:t>기본 </a:t>
            </a:r>
            <a:r>
              <a:rPr lang="en-US" altLang="ko-KR" sz="2000" dirty="0"/>
              <a:t>(</a:t>
            </a:r>
            <a:r>
              <a:rPr lang="ko-KR" altLang="en-US" sz="2000" dirty="0"/>
              <a:t>기본값</a:t>
            </a:r>
            <a:r>
              <a:rPr lang="en-US" altLang="ko-KR" sz="2000" dirty="0"/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2000" dirty="0"/>
              <a:t>			   “talk“ – </a:t>
            </a:r>
            <a:r>
              <a:rPr lang="ko-KR" altLang="en-US" sz="2000" dirty="0"/>
              <a:t>프레젠테이션용</a:t>
            </a:r>
            <a:r>
              <a:rPr lang="en-US" altLang="ko-KR" sz="2000" dirty="0"/>
              <a:t>, “poster“ - </a:t>
            </a:r>
            <a:r>
              <a:rPr lang="ko-KR" altLang="en-US" sz="2000" dirty="0"/>
              <a:t>포스터 등 대형 디스플레이용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533689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8FFBA-8C15-AE5C-EAA9-11E6B6D6F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EDCE79A0-4576-7FFE-A149-42394B712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색상과 팔레트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D652DCC5-E638-68A1-C9A3-C89B219946C3}"/>
              </a:ext>
            </a:extLst>
          </p:cNvPr>
          <p:cNvSpPr txBox="1">
            <a:spLocks/>
          </p:cNvSpPr>
          <p:nvPr/>
        </p:nvSpPr>
        <p:spPr>
          <a:xfrm>
            <a:off x="251788" y="1026756"/>
            <a:ext cx="11701221" cy="2173644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💡 </a:t>
            </a:r>
            <a:r>
              <a:rPr lang="en-US" altLang="ko-KR" sz="2400" dirty="0" err="1"/>
              <a:t>sns.color_palette</a:t>
            </a:r>
            <a:r>
              <a:rPr lang="en-US" altLang="ko-KR" sz="2400" dirty="0"/>
              <a:t>()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✔️ </a:t>
            </a:r>
            <a:r>
              <a:rPr lang="en-US" altLang="ko-KR" sz="2000" dirty="0"/>
              <a:t>Seaborn </a:t>
            </a:r>
            <a:r>
              <a:rPr lang="ko-KR" altLang="en-US" sz="2000" dirty="0"/>
              <a:t>색상 지정 방식</a:t>
            </a:r>
            <a:endParaRPr lang="en-US" altLang="ko-KR" sz="20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411D946-0515-5DC9-FEAE-D6D343AB0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124985"/>
              </p:ext>
            </p:extLst>
          </p:nvPr>
        </p:nvGraphicFramePr>
        <p:xfrm>
          <a:off x="1050925" y="2257425"/>
          <a:ext cx="10090149" cy="3155069"/>
        </p:xfrm>
        <a:graphic>
          <a:graphicData uri="http://schemas.openxmlformats.org/drawingml/2006/table">
            <a:tbl>
              <a:tblPr/>
              <a:tblGrid>
                <a:gridCol w="1482725">
                  <a:extLst>
                    <a:ext uri="{9D8B030D-6E8A-4147-A177-3AD203B41FA5}">
                      <a16:colId xmlns:a16="http://schemas.microsoft.com/office/drawing/2014/main" val="151661506"/>
                    </a:ext>
                  </a:extLst>
                </a:gridCol>
                <a:gridCol w="1962150">
                  <a:extLst>
                    <a:ext uri="{9D8B030D-6E8A-4147-A177-3AD203B41FA5}">
                      <a16:colId xmlns:a16="http://schemas.microsoft.com/office/drawing/2014/main" val="1676735880"/>
                    </a:ext>
                  </a:extLst>
                </a:gridCol>
                <a:gridCol w="6645274">
                  <a:extLst>
                    <a:ext uri="{9D8B030D-6E8A-4147-A177-3AD203B41FA5}">
                      <a16:colId xmlns:a16="http://schemas.microsoft.com/office/drawing/2014/main" val="524958766"/>
                    </a:ext>
                  </a:extLst>
                </a:gridCol>
              </a:tblGrid>
              <a:tr h="52616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이름 지정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"red", "blue"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HTML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색상 이름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7929315"/>
                  </a:ext>
                </a:extLst>
              </a:tr>
              <a:tr h="52616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RGB 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튜플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(0.2, 0.4, 0.6)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0~1 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사이 실수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0379427"/>
                  </a:ext>
                </a:extLst>
              </a:tr>
              <a:tr h="52616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HEX 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코드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"#4C72B0"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16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진수 색상 코드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2647070"/>
                  </a:ext>
                </a:extLst>
              </a:tr>
              <a:tr h="105039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팔레트 이름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"pastel", "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husl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"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등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범주형</a:t>
                      </a:r>
                      <a:r>
                        <a:rPr lang="en-US" altLang="ko-KR" sz="160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: "deep", "muted", "bright", "pastel", "dark", "colorblind"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연속형</a:t>
                      </a:r>
                      <a:r>
                        <a:rPr lang="en-US" altLang="ko-KR" sz="160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: "rocket", "mako", "</a:t>
                      </a:r>
                      <a:r>
                        <a:rPr lang="en-US" altLang="ko-KR" sz="1600" dirty="0" err="1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coolwarm</a:t>
                      </a:r>
                      <a:r>
                        <a:rPr lang="en-US" altLang="ko-KR" sz="160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", "</a:t>
                      </a:r>
                      <a:r>
                        <a:rPr lang="en-US" altLang="ko-KR" sz="1600" dirty="0" err="1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viridis</a:t>
                      </a:r>
                      <a:r>
                        <a:rPr lang="en-US" altLang="ko-KR" sz="160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", "flare" </a:t>
                      </a:r>
                      <a:r>
                        <a:rPr lang="ko-KR" altLang="en-US" sz="1600" dirty="0"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등</a:t>
                      </a:r>
                      <a:endParaRPr lang="en-US" altLang="ko-KR" sz="1600" dirty="0"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2685969"/>
                  </a:ext>
                </a:extLst>
              </a:tr>
              <a:tr h="52616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컬러 맵 이름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coolwarm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", "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viridis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"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matplotlib colormap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8837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2770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05BD1-7315-809A-4F96-B4F2505B5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B744E78-2D96-E118-235F-BD6F1BEB1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색상과 팔레트</a:t>
            </a:r>
          </a:p>
        </p:txBody>
      </p:sp>
      <p:pic>
        <p:nvPicPr>
          <p:cNvPr id="8" name="그림 7" descr="텍스트, 스크린샷, 디스플레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A51D35D-9D2C-DEDA-64FB-18771BB0D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88" y="969735"/>
            <a:ext cx="9410700" cy="57721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C20EFB-EE5C-E00C-5E94-8A7E9B6F8EED}"/>
              </a:ext>
            </a:extLst>
          </p:cNvPr>
          <p:cNvSpPr txBox="1"/>
          <p:nvPr/>
        </p:nvSpPr>
        <p:spPr>
          <a:xfrm>
            <a:off x="2081610" y="1246099"/>
            <a:ext cx="6115050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색상 팔레트 적용 예시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314013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37F79-3F73-4330-58B9-BCB010B39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0E15F1-D016-C580-D233-FF949CD8A5D7}"/>
              </a:ext>
            </a:extLst>
          </p:cNvPr>
          <p:cNvSpPr txBox="1"/>
          <p:nvPr/>
        </p:nvSpPr>
        <p:spPr>
          <a:xfrm>
            <a:off x="1718863" y="2600493"/>
            <a:ext cx="87543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Seaborn 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그래프 그리기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3333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3F344-1B1C-179B-99CF-681652509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179E3AE8-206C-33F0-E238-4B67959D3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범주형 데이터 시각화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DE3747-C04E-550A-DEBD-6E1E8CCB30C9}"/>
              </a:ext>
            </a:extLst>
          </p:cNvPr>
          <p:cNvSpPr txBox="1"/>
          <p:nvPr/>
        </p:nvSpPr>
        <p:spPr>
          <a:xfrm>
            <a:off x="1023055" y="1221607"/>
            <a:ext cx="7082058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주요 그래프 요약</a:t>
            </a:r>
            <a:endParaRPr lang="en-US" altLang="ko-KR" sz="2400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68273EB-6E62-1AE0-5FDE-3A835DD3A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098025"/>
              </p:ext>
            </p:extLst>
          </p:nvPr>
        </p:nvGraphicFramePr>
        <p:xfrm>
          <a:off x="1137557" y="1917699"/>
          <a:ext cx="9907815" cy="3718694"/>
        </p:xfrm>
        <a:graphic>
          <a:graphicData uri="http://schemas.openxmlformats.org/drawingml/2006/table">
            <a:tbl>
              <a:tblPr/>
              <a:tblGrid>
                <a:gridCol w="1112157">
                  <a:extLst>
                    <a:ext uri="{9D8B030D-6E8A-4147-A177-3AD203B41FA5}">
                      <a16:colId xmlns:a16="http://schemas.microsoft.com/office/drawing/2014/main" val="4097142118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371617107"/>
                    </a:ext>
                  </a:extLst>
                </a:gridCol>
                <a:gridCol w="2714172">
                  <a:extLst>
                    <a:ext uri="{9D8B030D-6E8A-4147-A177-3AD203B41FA5}">
                      <a16:colId xmlns:a16="http://schemas.microsoft.com/office/drawing/2014/main" val="3382349216"/>
                    </a:ext>
                  </a:extLst>
                </a:gridCol>
                <a:gridCol w="3338286">
                  <a:extLst>
                    <a:ext uri="{9D8B030D-6E8A-4147-A177-3AD203B41FA5}">
                      <a16:colId xmlns:a16="http://schemas.microsoft.com/office/drawing/2014/main" val="3279888167"/>
                    </a:ext>
                  </a:extLst>
                </a:gridCol>
              </a:tblGrid>
              <a:tr h="53124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함수명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주요 목적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시각화 내용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수치 요약 방식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692016"/>
                  </a:ext>
                </a:extLst>
              </a:tr>
              <a:tr h="53124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barplot()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범주별 평균값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+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신뢰구간 표시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막대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+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오차 막대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평균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(mean,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기본값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),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다른 통계량도 지정 가능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2884499"/>
                  </a:ext>
                </a:extLst>
              </a:tr>
              <a:tr h="53124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countplot()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범주별 개수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빈도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시각화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막대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카운트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단순 빈도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count)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953373"/>
                  </a:ext>
                </a:extLst>
              </a:tr>
              <a:tr h="53124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boxplot()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분포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+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사분위수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+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이상치 시각화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사분위 상자 그림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+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이상치 점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사분위수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Q1, Q2, Q3)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2125761"/>
                  </a:ext>
                </a:extLst>
              </a:tr>
              <a:tr h="53124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violinplot()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분포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+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밀도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+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중앙값 시각화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커널 밀도 추정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(KDE) +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중앙값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+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박스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KDE +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사분위수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8722016"/>
                  </a:ext>
                </a:extLst>
              </a:tr>
              <a:tr h="53124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stripplot()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개별 데이터 포인트 나열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각 데이터 점을 단순 나열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개별 데이터 자체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6316554"/>
                  </a:ext>
                </a:extLst>
              </a:tr>
              <a:tr h="53124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swarmplot()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겹치지 않게 개별 데이터 시각화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겹치지 않도록 정렬된 데이터 점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개별 데이터 자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518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6307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18C70-DA58-4612-9496-443FEDFB8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8F7C04FA-0003-A6DB-B2F2-EE42D5EFA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countplot</a:t>
            </a:r>
            <a:r>
              <a:rPr lang="en-US" altLang="ko-KR" dirty="0"/>
              <a:t>() – </a:t>
            </a:r>
            <a:r>
              <a:rPr lang="ko-KR" altLang="en-US" dirty="0"/>
              <a:t>카운트 막대그래프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A88BC6-86A9-7D83-7F99-40F8330CEEDE}"/>
              </a:ext>
            </a:extLst>
          </p:cNvPr>
          <p:cNvSpPr txBox="1"/>
          <p:nvPr/>
        </p:nvSpPr>
        <p:spPr>
          <a:xfrm>
            <a:off x="1095627" y="2870486"/>
            <a:ext cx="7082058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</a:t>
            </a:r>
            <a:r>
              <a:rPr lang="en-US" altLang="ko-KR" sz="2400" dirty="0" err="1"/>
              <a:t>countplot</a:t>
            </a:r>
            <a:r>
              <a:rPr lang="en-US" altLang="ko-KR" sz="2400" dirty="0"/>
              <a:t>()</a:t>
            </a:r>
            <a:r>
              <a:rPr lang="ko-KR" altLang="en-US" sz="2400" dirty="0"/>
              <a:t> 그리기 문법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26B71A-F5C1-4792-4B74-DD6F49DBED8A}"/>
              </a:ext>
            </a:extLst>
          </p:cNvPr>
          <p:cNvSpPr txBox="1"/>
          <p:nvPr/>
        </p:nvSpPr>
        <p:spPr>
          <a:xfrm>
            <a:off x="1169127" y="5041855"/>
            <a:ext cx="7271454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hue: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다른 범주로 그룹화하여 다중 시각화 가능 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1FD82F-8A68-E4FD-698A-957E96A84143}"/>
              </a:ext>
            </a:extLst>
          </p:cNvPr>
          <p:cNvSpPr txBox="1"/>
          <p:nvPr/>
        </p:nvSpPr>
        <p:spPr>
          <a:xfrm>
            <a:off x="1095627" y="1480526"/>
            <a:ext cx="9866288" cy="1054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💡 </a:t>
            </a:r>
            <a:r>
              <a:rPr lang="en-US" altLang="ko-KR" sz="2400" dirty="0" err="1"/>
              <a:t>countplot</a:t>
            </a:r>
            <a:r>
              <a:rPr lang="en-US" altLang="ko-KR" sz="2400" dirty="0"/>
              <a:t>()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범주형 데이터의 빈도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갯수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세서 막대그래프로 나타냄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6" name="그림 5" descr="스크린샷, 텍스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E8F8675-1F29-1EEE-E4AF-CA3A1D7BB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9" t="26083" r="7187" b="26153"/>
          <a:stretch>
            <a:fillRect/>
          </a:stretch>
        </p:blipFill>
        <p:spPr>
          <a:xfrm>
            <a:off x="1233715" y="3451993"/>
            <a:ext cx="9728200" cy="158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41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20604-73B3-911F-CC2E-7319A82DD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9140A3B-C4AA-4505-F198-4902AF85F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2" t="17576" r="9235" b="17740"/>
          <a:stretch>
            <a:fillRect/>
          </a:stretch>
        </p:blipFill>
        <p:spPr>
          <a:xfrm>
            <a:off x="849086" y="1885225"/>
            <a:ext cx="7692571" cy="3499575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94BB69C1-FC67-7663-F9DB-EFD173A31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countplot</a:t>
            </a:r>
            <a:r>
              <a:rPr lang="en-US" altLang="ko-KR" dirty="0"/>
              <a:t>() – </a:t>
            </a:r>
            <a:r>
              <a:rPr lang="ko-KR" altLang="en-US" dirty="0"/>
              <a:t>카운트 막대그래프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B17658-8569-6598-8D90-40915A9F2C51}"/>
              </a:ext>
            </a:extLst>
          </p:cNvPr>
          <p:cNvSpPr txBox="1"/>
          <p:nvPr/>
        </p:nvSpPr>
        <p:spPr>
          <a:xfrm>
            <a:off x="727780" y="1252450"/>
            <a:ext cx="7082058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</a:t>
            </a:r>
            <a:r>
              <a:rPr lang="en-US" altLang="ko-KR" sz="2400" dirty="0" err="1"/>
              <a:t>countplot</a:t>
            </a:r>
            <a:r>
              <a:rPr lang="en-US" altLang="ko-KR" sz="2400" dirty="0"/>
              <a:t>() </a:t>
            </a:r>
            <a:r>
              <a:rPr lang="ko-KR" altLang="en-US" sz="2400" dirty="0"/>
              <a:t>예제</a:t>
            </a:r>
            <a:endParaRPr lang="en-US" altLang="ko-KR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06AD99-5D0F-27E6-24B3-341509AADF4C}"/>
              </a:ext>
            </a:extLst>
          </p:cNvPr>
          <p:cNvSpPr txBox="1"/>
          <p:nvPr/>
        </p:nvSpPr>
        <p:spPr>
          <a:xfrm>
            <a:off x="727780" y="5390594"/>
            <a:ext cx="6358734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제목과 같은 요소는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plt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추가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5AB27C-3921-D47B-2EDD-972EA07FF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040" y="1885225"/>
            <a:ext cx="4328014" cy="3499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1645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03584D-0366-9795-1051-9A1D2B700605}"/>
              </a:ext>
            </a:extLst>
          </p:cNvPr>
          <p:cNvSpPr txBox="1"/>
          <p:nvPr/>
        </p:nvSpPr>
        <p:spPr>
          <a:xfrm>
            <a:off x="4155427" y="2600493"/>
            <a:ext cx="38811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Seaborn</a:t>
            </a:r>
          </a:p>
        </p:txBody>
      </p:sp>
    </p:spTree>
    <p:extLst>
      <p:ext uri="{BB962C8B-B14F-4D97-AF65-F5344CB8AC3E}">
        <p14:creationId xmlns:p14="http://schemas.microsoft.com/office/powerpoint/2010/main" val="1233170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D09F6-C76D-3457-42AE-6A309983C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56AC6DF-3586-B685-E561-FE7C9665C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barplot</a:t>
            </a:r>
            <a:r>
              <a:rPr lang="en-US" altLang="ko-KR" dirty="0"/>
              <a:t>() – </a:t>
            </a:r>
            <a:r>
              <a:rPr lang="ko-KR" altLang="en-US" dirty="0"/>
              <a:t>평균과 신뢰구간 표시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C4A71A-032F-347F-3CA4-805B2822AF26}"/>
              </a:ext>
            </a:extLst>
          </p:cNvPr>
          <p:cNvSpPr txBox="1"/>
          <p:nvPr/>
        </p:nvSpPr>
        <p:spPr>
          <a:xfrm>
            <a:off x="1095627" y="2651714"/>
            <a:ext cx="7082058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</a:t>
            </a:r>
            <a:r>
              <a:rPr lang="en-US" altLang="ko-KR" sz="2400" dirty="0" err="1"/>
              <a:t>barplot</a:t>
            </a:r>
            <a:r>
              <a:rPr lang="en-US" altLang="ko-KR" sz="2400" dirty="0"/>
              <a:t>()</a:t>
            </a:r>
            <a:r>
              <a:rPr lang="ko-KR" altLang="en-US" sz="2400" dirty="0"/>
              <a:t> 그리기 문법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940939-32C4-EBA6-82E4-4B9B28B291E0}"/>
              </a:ext>
            </a:extLst>
          </p:cNvPr>
          <p:cNvSpPr txBox="1"/>
          <p:nvPr/>
        </p:nvSpPr>
        <p:spPr>
          <a:xfrm>
            <a:off x="1169127" y="4759205"/>
            <a:ext cx="7271454" cy="1424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x, y: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축 지정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보통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x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 범주형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y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 수치형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ci: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신뢰구간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기본은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95%, ci=None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으로 끄기 가능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estimator: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평균 이외의 다른 통계 함수 지정 가능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예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np.median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27FC1C-9693-FE46-1069-F432ABDD1B78}"/>
              </a:ext>
            </a:extLst>
          </p:cNvPr>
          <p:cNvSpPr txBox="1"/>
          <p:nvPr/>
        </p:nvSpPr>
        <p:spPr>
          <a:xfrm>
            <a:off x="1095627" y="1081383"/>
            <a:ext cx="9866288" cy="1516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💡 </a:t>
            </a:r>
            <a:r>
              <a:rPr lang="en-US" altLang="ko-KR" sz="2400" dirty="0" err="1"/>
              <a:t>barplot</a:t>
            </a:r>
            <a:r>
              <a:rPr lang="en-US" altLang="ko-KR" sz="2400" dirty="0"/>
              <a:t>()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범주형 데이터에 대해 각 범주의 평균값을 막대로 표현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신뢰구간을 함께 시각화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8" name="그림 7" descr="스크린샷, 텍스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65B9042-3235-0F51-B02F-211F9A480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2" t="25663" r="7145" b="26130"/>
          <a:stretch>
            <a:fillRect/>
          </a:stretch>
        </p:blipFill>
        <p:spPr>
          <a:xfrm>
            <a:off x="1250950" y="3207820"/>
            <a:ext cx="9710965" cy="160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20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EC922-942F-29F8-719D-3966EF807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스크린샷, 디스플레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0154083-3BDB-F6A4-EBDB-0740043E4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0" t="15801" r="8857" b="15940"/>
          <a:stretch>
            <a:fillRect/>
          </a:stretch>
        </p:blipFill>
        <p:spPr>
          <a:xfrm>
            <a:off x="457970" y="1841212"/>
            <a:ext cx="7145022" cy="363699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CC84341C-6F9C-C615-864D-0E0F2B1C7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barplot</a:t>
            </a:r>
            <a:r>
              <a:rPr lang="en-US" altLang="ko-KR" dirty="0"/>
              <a:t>() – </a:t>
            </a:r>
            <a:r>
              <a:rPr lang="ko-KR" altLang="en-US" dirty="0"/>
              <a:t>평균과 신뢰구간 표시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805044-68E8-F89B-FA1E-4EFD8C10DCD6}"/>
              </a:ext>
            </a:extLst>
          </p:cNvPr>
          <p:cNvSpPr txBox="1"/>
          <p:nvPr/>
        </p:nvSpPr>
        <p:spPr>
          <a:xfrm>
            <a:off x="362202" y="1259707"/>
            <a:ext cx="7082058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</a:t>
            </a:r>
            <a:r>
              <a:rPr lang="en-US" altLang="ko-KR" sz="2400" dirty="0" err="1"/>
              <a:t>barplot</a:t>
            </a:r>
            <a:r>
              <a:rPr lang="en-US" altLang="ko-KR" sz="2400" dirty="0"/>
              <a:t>()</a:t>
            </a:r>
            <a:r>
              <a:rPr lang="ko-KR" altLang="en-US" sz="2400" dirty="0"/>
              <a:t> 예제</a:t>
            </a: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A4A62D-A50C-9477-996F-8F35ED98E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881" y="1841213"/>
            <a:ext cx="4522099" cy="3636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1FD4875-A362-2F0B-1F7A-48038AD3EA3F}"/>
              </a:ext>
            </a:extLst>
          </p:cNvPr>
          <p:cNvSpPr/>
          <p:nvPr/>
        </p:nvSpPr>
        <p:spPr>
          <a:xfrm>
            <a:off x="7887607" y="2488875"/>
            <a:ext cx="497568" cy="679778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F95F27-8B2A-05EF-5D2A-F431F5905319}"/>
              </a:ext>
            </a:extLst>
          </p:cNvPr>
          <p:cNvSpPr txBox="1"/>
          <p:nvPr/>
        </p:nvSpPr>
        <p:spPr>
          <a:xfrm>
            <a:off x="7602991" y="2119543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신뢰구간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592C53-11A5-6970-7CD9-DA67C2F112C2}"/>
              </a:ext>
            </a:extLst>
          </p:cNvPr>
          <p:cNvSpPr txBox="1"/>
          <p:nvPr/>
        </p:nvSpPr>
        <p:spPr>
          <a:xfrm>
            <a:off x="362202" y="5472355"/>
            <a:ext cx="6358734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제목과 같은 요소는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plt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추가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150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879F0-944A-D1A6-AD52-882150D80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0414E31F-2B8D-0AB6-4393-6008A8519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수치형 데이터 시각화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C6ED6D-C6EC-1F23-88AC-63C24375AD6B}"/>
              </a:ext>
            </a:extLst>
          </p:cNvPr>
          <p:cNvSpPr txBox="1"/>
          <p:nvPr/>
        </p:nvSpPr>
        <p:spPr>
          <a:xfrm>
            <a:off x="1023055" y="1221607"/>
            <a:ext cx="7082058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주요 그래프 요약</a:t>
            </a:r>
            <a:endParaRPr lang="en-US" altLang="ko-KR" sz="24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B5521D8-0C62-1BFF-5817-9A84433000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21625"/>
              </p:ext>
            </p:extLst>
          </p:nvPr>
        </p:nvGraphicFramePr>
        <p:xfrm>
          <a:off x="1180611" y="1879313"/>
          <a:ext cx="9800003" cy="3825920"/>
        </p:xfrm>
        <a:graphic>
          <a:graphicData uri="http://schemas.openxmlformats.org/drawingml/2006/table">
            <a:tbl>
              <a:tblPr/>
              <a:tblGrid>
                <a:gridCol w="992066">
                  <a:extLst>
                    <a:ext uri="{9D8B030D-6E8A-4147-A177-3AD203B41FA5}">
                      <a16:colId xmlns:a16="http://schemas.microsoft.com/office/drawing/2014/main" val="3648884223"/>
                    </a:ext>
                  </a:extLst>
                </a:gridCol>
                <a:gridCol w="2977661">
                  <a:extLst>
                    <a:ext uri="{9D8B030D-6E8A-4147-A177-3AD203B41FA5}">
                      <a16:colId xmlns:a16="http://schemas.microsoft.com/office/drawing/2014/main" val="2675347749"/>
                    </a:ext>
                  </a:extLst>
                </a:gridCol>
                <a:gridCol w="3446870">
                  <a:extLst>
                    <a:ext uri="{9D8B030D-6E8A-4147-A177-3AD203B41FA5}">
                      <a16:colId xmlns:a16="http://schemas.microsoft.com/office/drawing/2014/main" val="685622020"/>
                    </a:ext>
                  </a:extLst>
                </a:gridCol>
                <a:gridCol w="2383406">
                  <a:extLst>
                    <a:ext uri="{9D8B030D-6E8A-4147-A177-3AD203B41FA5}">
                      <a16:colId xmlns:a16="http://schemas.microsoft.com/office/drawing/2014/main" val="1847135858"/>
                    </a:ext>
                  </a:extLst>
                </a:gridCol>
              </a:tblGrid>
              <a:tr h="7651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함수명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주요 목적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시각화 내용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수치 요약 방식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798700"/>
                  </a:ext>
                </a:extLst>
              </a:tr>
              <a:tr h="7651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displot()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연속형 변수의 분포 파악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히스토그램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KDE, ECDF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등을 한 번에 시각화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빈도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밀도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6051298"/>
                  </a:ext>
                </a:extLst>
              </a:tr>
              <a:tr h="7651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histplot()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히스토그램만 단독으로 정밀하게 시각화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막대그래프 형태로 데이터 분포 표시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빈도 또는 밀도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537769"/>
                  </a:ext>
                </a:extLst>
              </a:tr>
              <a:tr h="7651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kdeplot()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연속 데이터의 밀도 추정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부드러운 곡선 형태의 커널 밀도 함수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(KDE)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커널 밀도 추정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(KDE)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3301198"/>
                  </a:ext>
                </a:extLst>
              </a:tr>
              <a:tr h="7651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rugplot()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데이터 포인트의 실제 위치 시각화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x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축에 짧은 선을 표시하여 데이터 분포를 보조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개별 위치만 표시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요약 없음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44254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6996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D220C-0E28-CB40-F293-314CB369E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1302352-7CDA-5EF7-6F06-A7669424E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displot</a:t>
            </a:r>
            <a:r>
              <a:rPr lang="en-US" altLang="ko-KR" dirty="0"/>
              <a:t>() – </a:t>
            </a:r>
            <a:r>
              <a:rPr lang="ko-KR" altLang="en-US" dirty="0"/>
              <a:t>히스토그램 </a:t>
            </a:r>
            <a:r>
              <a:rPr lang="en-US" altLang="ko-KR" dirty="0"/>
              <a:t>+ </a:t>
            </a:r>
            <a:r>
              <a:rPr lang="ko-KR" altLang="en-US" dirty="0"/>
              <a:t>커널 밀도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A88286-5E0E-D3B9-176F-70E9B8C02B23}"/>
              </a:ext>
            </a:extLst>
          </p:cNvPr>
          <p:cNvSpPr txBox="1"/>
          <p:nvPr/>
        </p:nvSpPr>
        <p:spPr>
          <a:xfrm>
            <a:off x="1095627" y="2365964"/>
            <a:ext cx="7082058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</a:t>
            </a:r>
            <a:r>
              <a:rPr lang="en-US" altLang="ko-KR" sz="2400" dirty="0" err="1"/>
              <a:t>displot</a:t>
            </a:r>
            <a:r>
              <a:rPr lang="en-US" altLang="ko-KR" sz="2400" dirty="0"/>
              <a:t>() </a:t>
            </a:r>
            <a:r>
              <a:rPr lang="ko-KR" altLang="en-US" sz="2400" dirty="0"/>
              <a:t>그리기 문법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7F6158-C6AC-085D-FB35-E2EF4682B343}"/>
              </a:ext>
            </a:extLst>
          </p:cNvPr>
          <p:cNvSpPr txBox="1"/>
          <p:nvPr/>
        </p:nvSpPr>
        <p:spPr>
          <a:xfrm>
            <a:off x="1143251" y="4532630"/>
            <a:ext cx="9818663" cy="1803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bins: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히스토그램 구간 수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kde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커널 밀도 그래프 표시 여부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(True/False)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kind: 'hist' (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히스토그램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), '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kde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' (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밀도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), '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ecdf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' (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경험누적분포함수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🔎 </a:t>
            </a:r>
            <a:r>
              <a:rPr lang="ko-KR" altLang="en-US" sz="16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커널 밀도 추정</a:t>
            </a:r>
            <a:r>
              <a:rPr lang="en-US" altLang="ko-KR" sz="16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(KDE, Kernel Density Estimation)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데이터의 확률 밀도 함수를 부드러운 곡선으로 추정하는 방법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998669-A1DC-EAB4-D1CC-2B58123B734E}"/>
              </a:ext>
            </a:extLst>
          </p:cNvPr>
          <p:cNvSpPr txBox="1"/>
          <p:nvPr/>
        </p:nvSpPr>
        <p:spPr>
          <a:xfrm>
            <a:off x="1095627" y="865972"/>
            <a:ext cx="9866288" cy="1516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💡 </a:t>
            </a:r>
            <a:r>
              <a:rPr lang="en-US" altLang="ko-KR" sz="2400" dirty="0" err="1"/>
              <a:t>displot</a:t>
            </a:r>
            <a:r>
              <a:rPr lang="en-US" altLang="ko-KR" sz="2400" dirty="0"/>
              <a:t>()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연속형 데이터의 분포를 다양한 방식으로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시각화할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수 있는 고수준 함수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히스토그램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커널 밀도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ECDF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등 표현 가능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4" name="그림 3" descr="스크린샷, 텍스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515087C-C816-D8AB-6B22-E5564AEEC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" t="26653" r="7084" b="26171"/>
          <a:stretch>
            <a:fillRect/>
          </a:stretch>
        </p:blipFill>
        <p:spPr>
          <a:xfrm>
            <a:off x="1237940" y="3010071"/>
            <a:ext cx="9723975" cy="156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11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7ABCE-2B18-6755-F4DC-F4E94C89E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A2A04C45-08AB-A152-2398-5CDA112C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 err="1"/>
              <a:t>displot</a:t>
            </a:r>
            <a:r>
              <a:rPr lang="en-US" altLang="ko-KR" dirty="0"/>
              <a:t>() – </a:t>
            </a:r>
            <a:r>
              <a:rPr lang="ko-KR" altLang="en-US" dirty="0"/>
              <a:t>히스토그램 </a:t>
            </a:r>
            <a:r>
              <a:rPr lang="en-US" altLang="ko-KR" dirty="0"/>
              <a:t>+ </a:t>
            </a:r>
            <a:r>
              <a:rPr lang="ko-KR" altLang="en-US" dirty="0"/>
              <a:t>커널 밀도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5F2D40-6EC2-D4D6-FACD-BEDB520A8CF1}"/>
              </a:ext>
            </a:extLst>
          </p:cNvPr>
          <p:cNvSpPr txBox="1"/>
          <p:nvPr/>
        </p:nvSpPr>
        <p:spPr>
          <a:xfrm>
            <a:off x="524127" y="1655235"/>
            <a:ext cx="7082058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</a:t>
            </a:r>
            <a:r>
              <a:rPr lang="en-US" altLang="ko-KR" sz="2400" dirty="0" err="1"/>
              <a:t>displot</a:t>
            </a:r>
            <a:r>
              <a:rPr lang="en-US" altLang="ko-KR" sz="2400" dirty="0"/>
              <a:t>() </a:t>
            </a:r>
            <a:r>
              <a:rPr lang="ko-KR" altLang="en-US" sz="2400" dirty="0"/>
              <a:t>예제</a:t>
            </a:r>
            <a:endParaRPr lang="en-US" altLang="ko-KR" sz="2400" dirty="0"/>
          </a:p>
        </p:txBody>
      </p:sp>
      <p:pic>
        <p:nvPicPr>
          <p:cNvPr id="4" name="그림 3" descr="텍스트, 스크린샷, 폰트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297C621-69A4-8D55-261C-37DE182DA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5" t="16031" r="7202" b="16158"/>
          <a:stretch>
            <a:fillRect/>
          </a:stretch>
        </p:blipFill>
        <p:spPr>
          <a:xfrm>
            <a:off x="655410" y="2254651"/>
            <a:ext cx="8108064" cy="30138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E266EA-48AC-51BC-D2DD-580C6BA5C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948" y="1893411"/>
            <a:ext cx="3575437" cy="3736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1334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56410-2937-6210-D94C-10944B6EF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8892462-3028-3216-7B28-19474B9B3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관계형 데이터 시각화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71683B-E478-4B1E-2789-E52B8F498F00}"/>
              </a:ext>
            </a:extLst>
          </p:cNvPr>
          <p:cNvSpPr txBox="1"/>
          <p:nvPr/>
        </p:nvSpPr>
        <p:spPr>
          <a:xfrm>
            <a:off x="1023055" y="1840732"/>
            <a:ext cx="7082058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주요 그래프 요약</a:t>
            </a:r>
            <a:endParaRPr lang="en-US" altLang="ko-KR" sz="24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096D3AC-3FB3-B13B-FA98-D6E75CEEC3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430332"/>
              </p:ext>
            </p:extLst>
          </p:nvPr>
        </p:nvGraphicFramePr>
        <p:xfrm>
          <a:off x="1187450" y="2533650"/>
          <a:ext cx="9798050" cy="2419352"/>
        </p:xfrm>
        <a:graphic>
          <a:graphicData uri="http://schemas.openxmlformats.org/drawingml/2006/table">
            <a:tbl>
              <a:tblPr/>
              <a:tblGrid>
                <a:gridCol w="1048559">
                  <a:extLst>
                    <a:ext uri="{9D8B030D-6E8A-4147-A177-3AD203B41FA5}">
                      <a16:colId xmlns:a16="http://schemas.microsoft.com/office/drawing/2014/main" val="681657018"/>
                    </a:ext>
                  </a:extLst>
                </a:gridCol>
                <a:gridCol w="2687290">
                  <a:extLst>
                    <a:ext uri="{9D8B030D-6E8A-4147-A177-3AD203B41FA5}">
                      <a16:colId xmlns:a16="http://schemas.microsoft.com/office/drawing/2014/main" val="1868516616"/>
                    </a:ext>
                  </a:extLst>
                </a:gridCol>
                <a:gridCol w="3530582">
                  <a:extLst>
                    <a:ext uri="{9D8B030D-6E8A-4147-A177-3AD203B41FA5}">
                      <a16:colId xmlns:a16="http://schemas.microsoft.com/office/drawing/2014/main" val="1104221235"/>
                    </a:ext>
                  </a:extLst>
                </a:gridCol>
                <a:gridCol w="2531619">
                  <a:extLst>
                    <a:ext uri="{9D8B030D-6E8A-4147-A177-3AD203B41FA5}">
                      <a16:colId xmlns:a16="http://schemas.microsoft.com/office/drawing/2014/main" val="1549634829"/>
                    </a:ext>
                  </a:extLst>
                </a:gridCol>
              </a:tblGrid>
              <a:tr h="60483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함수명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주요 목적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시각화 내용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수치 요약 방식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135958"/>
                  </a:ext>
                </a:extLst>
              </a:tr>
              <a:tr h="60483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scatterplot()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두 변수 간 관계 시각화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개별 데이터 포인트를 점으로 표시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없음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개별 점만 시각화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851195"/>
                  </a:ext>
                </a:extLst>
              </a:tr>
              <a:tr h="60483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lineplot()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시계열 또는 연속 데이터의 추세 표현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데이터 포인트를 선으로 연결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+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신뢰구간 표시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평균 및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95%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신뢰 구간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(default)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6947194"/>
                  </a:ext>
                </a:extLst>
              </a:tr>
              <a:tr h="60483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relplot()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관계형 그래프의 서브플롯 생성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scatterplot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또는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lineplot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의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FacetGrid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버전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내부적으로 동일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평균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신뢰구간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7435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0622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30D0A-07C4-AD90-ECB8-C614E6AE5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B397620-E3A8-4C76-E44A-613973988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scatterplot() – </a:t>
            </a:r>
            <a:r>
              <a:rPr lang="ko-KR" altLang="en-US" dirty="0" err="1"/>
              <a:t>산점도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A7E076-6A28-AA90-029B-924AE1BBC566}"/>
              </a:ext>
            </a:extLst>
          </p:cNvPr>
          <p:cNvSpPr txBox="1"/>
          <p:nvPr/>
        </p:nvSpPr>
        <p:spPr>
          <a:xfrm>
            <a:off x="1095627" y="2491007"/>
            <a:ext cx="7082058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</a:t>
            </a:r>
            <a:r>
              <a:rPr lang="en-US" altLang="ko-KR" sz="2400" dirty="0"/>
              <a:t>scatterplot() </a:t>
            </a:r>
            <a:r>
              <a:rPr lang="ko-KR" altLang="en-US" sz="2400" dirty="0"/>
              <a:t>그리기 문법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CA0254-7560-6CA3-4C3E-C26E4C7F4300}"/>
              </a:ext>
            </a:extLst>
          </p:cNvPr>
          <p:cNvSpPr txBox="1"/>
          <p:nvPr/>
        </p:nvSpPr>
        <p:spPr>
          <a:xfrm>
            <a:off x="1143251" y="4297934"/>
            <a:ext cx="9818663" cy="1885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x, y: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각각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x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축과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y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축에 매핑할 변수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hue: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색상으로 그룹 구분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size: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점의 크기로 다른 변수 표현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style: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점의 스타일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모양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5A322E-570E-96E1-A5F3-D234370AC5BB}"/>
              </a:ext>
            </a:extLst>
          </p:cNvPr>
          <p:cNvSpPr txBox="1"/>
          <p:nvPr/>
        </p:nvSpPr>
        <p:spPr>
          <a:xfrm>
            <a:off x="1095627" y="991015"/>
            <a:ext cx="9866288" cy="1516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💡 </a:t>
            </a:r>
            <a:r>
              <a:rPr lang="en-US" altLang="ko-KR" sz="2400" dirty="0"/>
              <a:t>scatterplot()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두 변수 간의 관계를 점으로 표현한 그래프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연속형 데이터 간의 상관관계를 시각적으로 파악할 때 유용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0EE30E-4399-B151-3CFD-E12DA5D10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" t="25526" r="5000" b="26280"/>
          <a:stretch>
            <a:fillRect/>
          </a:stretch>
        </p:blipFill>
        <p:spPr>
          <a:xfrm>
            <a:off x="1231900" y="3166693"/>
            <a:ext cx="9730014" cy="110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607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9AEF5-11A7-6CDF-1219-8ABC2644D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A57C8D87-CDC8-E239-8864-168AEFE12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scatterplot() – </a:t>
            </a:r>
            <a:r>
              <a:rPr lang="ko-KR" altLang="en-US" dirty="0" err="1"/>
              <a:t>산점도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4359AB-7459-CC19-90ED-CE4FF850F3A0}"/>
              </a:ext>
            </a:extLst>
          </p:cNvPr>
          <p:cNvSpPr txBox="1"/>
          <p:nvPr/>
        </p:nvSpPr>
        <p:spPr>
          <a:xfrm>
            <a:off x="524127" y="1655235"/>
            <a:ext cx="7082058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</a:t>
            </a:r>
            <a:r>
              <a:rPr lang="en-US" altLang="ko-KR" sz="2400" dirty="0"/>
              <a:t>scatterplot() </a:t>
            </a:r>
            <a:r>
              <a:rPr lang="ko-KR" altLang="en-US" sz="2400" dirty="0"/>
              <a:t>예제</a:t>
            </a: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466061-6126-C19D-681A-6C2666E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t="16158" r="6954" b="16158"/>
          <a:stretch>
            <a:fillRect/>
          </a:stretch>
        </p:blipFill>
        <p:spPr>
          <a:xfrm>
            <a:off x="657225" y="2314576"/>
            <a:ext cx="7829550" cy="28509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F99D401-92D6-BFAC-5A93-9E6FC3DBE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5151" y="2314576"/>
            <a:ext cx="3496299" cy="2827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7044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69A79-0CB9-63A7-FCA8-3AC50DB50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E942E2E-19E8-E9B3-5D4F-656A70085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 err="1"/>
              <a:t>다변량</a:t>
            </a:r>
            <a:r>
              <a:rPr lang="ko-KR" altLang="en-US" dirty="0"/>
              <a:t> 시각화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3F3316-272C-8094-F69F-BB9F06F65180}"/>
              </a:ext>
            </a:extLst>
          </p:cNvPr>
          <p:cNvSpPr txBox="1"/>
          <p:nvPr/>
        </p:nvSpPr>
        <p:spPr>
          <a:xfrm>
            <a:off x="999244" y="1669282"/>
            <a:ext cx="7082058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주요 그래프 요약</a:t>
            </a:r>
            <a:endParaRPr lang="en-US" altLang="ko-KR" sz="24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0376D11-9A71-B912-0451-3EE23D842A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385207"/>
              </p:ext>
            </p:extLst>
          </p:nvPr>
        </p:nvGraphicFramePr>
        <p:xfrm>
          <a:off x="1147763" y="2337593"/>
          <a:ext cx="9896474" cy="2910679"/>
        </p:xfrm>
        <a:graphic>
          <a:graphicData uri="http://schemas.openxmlformats.org/drawingml/2006/table">
            <a:tbl>
              <a:tblPr/>
              <a:tblGrid>
                <a:gridCol w="1752601">
                  <a:extLst>
                    <a:ext uri="{9D8B030D-6E8A-4147-A177-3AD203B41FA5}">
                      <a16:colId xmlns:a16="http://schemas.microsoft.com/office/drawing/2014/main" val="2354649267"/>
                    </a:ext>
                  </a:extLst>
                </a:gridCol>
                <a:gridCol w="2512779">
                  <a:extLst>
                    <a:ext uri="{9D8B030D-6E8A-4147-A177-3AD203B41FA5}">
                      <a16:colId xmlns:a16="http://schemas.microsoft.com/office/drawing/2014/main" val="4030161071"/>
                    </a:ext>
                  </a:extLst>
                </a:gridCol>
                <a:gridCol w="2767714">
                  <a:extLst>
                    <a:ext uri="{9D8B030D-6E8A-4147-A177-3AD203B41FA5}">
                      <a16:colId xmlns:a16="http://schemas.microsoft.com/office/drawing/2014/main" val="3660229849"/>
                    </a:ext>
                  </a:extLst>
                </a:gridCol>
                <a:gridCol w="2863380">
                  <a:extLst>
                    <a:ext uri="{9D8B030D-6E8A-4147-A177-3AD203B41FA5}">
                      <a16:colId xmlns:a16="http://schemas.microsoft.com/office/drawing/2014/main" val="1681174196"/>
                    </a:ext>
                  </a:extLst>
                </a:gridCol>
              </a:tblGrid>
              <a:tr h="32011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함수명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주요 목적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시각화 내용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수치 요약 방식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568445"/>
                  </a:ext>
                </a:extLst>
              </a:tr>
              <a:tr h="64764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pairplot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여러 변수 간의 관계 전반 탐색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변수 쌍 간의 산점도와 각 변수의 분포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대각선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: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히스토그램 또는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KDE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6226474"/>
                  </a:ext>
                </a:extLst>
              </a:tr>
              <a:tr h="64764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heatmap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변수 간 상관성 확인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상관계수 행렬을 색상으로 시각화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셀 내부에 수치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상관계수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표시 가능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8812606"/>
                  </a:ext>
                </a:extLst>
              </a:tr>
              <a:tr h="64764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jointplot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두 변수 간 관계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+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분포 동시 분석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중심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: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산점도 또는 회귀선</a:t>
                      </a:r>
                      <a:b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</a:b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주변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: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변수별 분포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주변부 히스토그램 또는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KDE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9252798"/>
                  </a:ext>
                </a:extLst>
              </a:tr>
              <a:tr h="64764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jointplot(kind='reg')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회귀 관계와 분포 확인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중심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: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산점도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+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회귀선</a:t>
                      </a:r>
                      <a:b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</a:b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주변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: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분포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회귀선 계수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분포 밀도 등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0988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4101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00380-62F7-64F4-54BC-2351EFC63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9EC25F8-D472-11AF-8BB8-4B09AEDE5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heatmap() – </a:t>
            </a:r>
            <a:r>
              <a:rPr lang="ko-KR" altLang="en-US" dirty="0" err="1"/>
              <a:t>히트맵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BA527F-1A84-B73B-E053-3A88C3664077}"/>
              </a:ext>
            </a:extLst>
          </p:cNvPr>
          <p:cNvSpPr txBox="1"/>
          <p:nvPr/>
        </p:nvSpPr>
        <p:spPr>
          <a:xfrm>
            <a:off x="1095627" y="2491007"/>
            <a:ext cx="7082058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</a:t>
            </a:r>
            <a:r>
              <a:rPr lang="en-US" altLang="ko-KR" sz="2400" dirty="0"/>
              <a:t>heatmap() </a:t>
            </a:r>
            <a:r>
              <a:rPr lang="ko-KR" altLang="en-US" sz="2400" dirty="0"/>
              <a:t>그리기 문법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4F7984-4779-A873-7C6C-9A05ED8C1F14}"/>
              </a:ext>
            </a:extLst>
          </p:cNvPr>
          <p:cNvSpPr txBox="1"/>
          <p:nvPr/>
        </p:nvSpPr>
        <p:spPr>
          <a:xfrm>
            <a:off x="1143251" y="4352640"/>
            <a:ext cx="9818663" cy="1885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data: 2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차원 행렬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보통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df.corr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()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결과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annot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셀 내부에 수치 출력 여부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fmt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수치 형식 지정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cmap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컬러 맵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색상 테마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endParaRPr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412EC2-5B9F-EF9D-CEC9-87789467AAD1}"/>
              </a:ext>
            </a:extLst>
          </p:cNvPr>
          <p:cNvSpPr txBox="1"/>
          <p:nvPr/>
        </p:nvSpPr>
        <p:spPr>
          <a:xfrm>
            <a:off x="1095627" y="991015"/>
            <a:ext cx="9866288" cy="1516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💡 </a:t>
            </a:r>
            <a:r>
              <a:rPr lang="en-US" altLang="ko-KR" sz="2400" dirty="0"/>
              <a:t>heatmap()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차원 행렬을 색상을 통해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시각화하는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방법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특히 변수 간 상관계수 행렬을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시각화할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때 자주 사용됨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0" name="그림 9" descr="스크린샷, 텍스트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990A588-3866-7305-68CF-F667B6576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1" t="25542" r="6090" b="25358"/>
          <a:stretch>
            <a:fillRect/>
          </a:stretch>
        </p:blipFill>
        <p:spPr>
          <a:xfrm>
            <a:off x="1230086" y="3072513"/>
            <a:ext cx="9818663" cy="139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34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548AF-C974-1CBF-8CF7-5BCE116C2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9CCE51-B9B9-6FA2-D2A2-BF6FB6A183A7}"/>
              </a:ext>
            </a:extLst>
          </p:cNvPr>
          <p:cNvSpPr txBox="1"/>
          <p:nvPr/>
        </p:nvSpPr>
        <p:spPr>
          <a:xfrm>
            <a:off x="3307437" y="2600493"/>
            <a:ext cx="55771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Seaborn 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개요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416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D63DF-6BBA-64BE-A35C-7961E1B21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8B3121C-3CF0-A56B-DEFA-D6258B579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heatmap() – </a:t>
            </a:r>
            <a:r>
              <a:rPr lang="ko-KR" altLang="en-US" dirty="0" err="1"/>
              <a:t>히트맵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52EEA0-BBEB-A467-35C6-B9C7F7B02B4D}"/>
              </a:ext>
            </a:extLst>
          </p:cNvPr>
          <p:cNvSpPr txBox="1"/>
          <p:nvPr/>
        </p:nvSpPr>
        <p:spPr>
          <a:xfrm>
            <a:off x="610096" y="1096437"/>
            <a:ext cx="7082058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</a:t>
            </a:r>
            <a:r>
              <a:rPr lang="en-US" altLang="ko-KR" sz="2400" dirty="0"/>
              <a:t>heatmap() </a:t>
            </a:r>
            <a:r>
              <a:rPr lang="ko-KR" altLang="en-US" sz="2400" dirty="0"/>
              <a:t>예제</a:t>
            </a:r>
            <a:endParaRPr lang="en-US" altLang="ko-KR" sz="2400" dirty="0"/>
          </a:p>
        </p:txBody>
      </p:sp>
      <p:pic>
        <p:nvPicPr>
          <p:cNvPr id="4" name="그림 3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5B2A7AC-3CAC-7182-A93B-030059480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7" t="13855" r="6989" b="13762"/>
          <a:stretch>
            <a:fillRect/>
          </a:stretch>
        </p:blipFill>
        <p:spPr>
          <a:xfrm>
            <a:off x="739042" y="1677943"/>
            <a:ext cx="7514601" cy="3403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681B6B8-6F40-619D-2B21-48ECF18CF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520" y="1677944"/>
            <a:ext cx="3930650" cy="340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69DF50-592E-30A1-BF2C-5F811442B5EE}"/>
              </a:ext>
            </a:extLst>
          </p:cNvPr>
          <p:cNvSpPr txBox="1"/>
          <p:nvPr/>
        </p:nvSpPr>
        <p:spPr>
          <a:xfrm>
            <a:off x="600256" y="5081543"/>
            <a:ext cx="9818663" cy="961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상관계수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 =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완전한 양의 상관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상관계수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-1 =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완전한 음의 상관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0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 가까울수록 관계 없음</a:t>
            </a:r>
            <a:endParaRPr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5991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9A4BC-30B6-F9DB-816B-0458CDCF5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6C190DC-564E-C600-BD26-1A2E9C901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 fontScale="90000"/>
          </a:bodyPr>
          <a:lstStyle/>
          <a:p>
            <a:r>
              <a:rPr lang="en-US" altLang="ko-KR" dirty="0" err="1"/>
              <a:t>jointplot</a:t>
            </a:r>
            <a:r>
              <a:rPr lang="en-US" altLang="ko-KR" dirty="0"/>
              <a:t>() – scatter + histogram/</a:t>
            </a:r>
            <a:r>
              <a:rPr lang="en-US" altLang="ko-KR" dirty="0" err="1"/>
              <a:t>kde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91CC82-2D9A-720A-1A2F-B477FD6A4ED0}"/>
              </a:ext>
            </a:extLst>
          </p:cNvPr>
          <p:cNvSpPr txBox="1"/>
          <p:nvPr/>
        </p:nvSpPr>
        <p:spPr>
          <a:xfrm>
            <a:off x="1095626" y="2975561"/>
            <a:ext cx="7082058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</a:t>
            </a:r>
            <a:r>
              <a:rPr lang="en-US" altLang="ko-KR" sz="2400" dirty="0" err="1"/>
              <a:t>jointplot</a:t>
            </a:r>
            <a:r>
              <a:rPr lang="en-US" altLang="ko-KR" sz="2400" dirty="0"/>
              <a:t>() </a:t>
            </a:r>
            <a:r>
              <a:rPr lang="ko-KR" altLang="en-US" sz="2400" dirty="0"/>
              <a:t>그리기 문법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9A5798-45FD-26D4-CC02-160426D20515}"/>
              </a:ext>
            </a:extLst>
          </p:cNvPr>
          <p:cNvSpPr txBox="1"/>
          <p:nvPr/>
        </p:nvSpPr>
        <p:spPr>
          <a:xfrm>
            <a:off x="1143250" y="4837194"/>
            <a:ext cx="9818663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kind: 'scatter', '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kde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', 'hist', 'reg', 'hex'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등 가능</a:t>
            </a:r>
            <a:endParaRPr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E0301D-A8A5-DED1-C22B-39326D23FCF8}"/>
              </a:ext>
            </a:extLst>
          </p:cNvPr>
          <p:cNvSpPr txBox="1"/>
          <p:nvPr/>
        </p:nvSpPr>
        <p:spPr>
          <a:xfrm>
            <a:off x="1095626" y="1475569"/>
            <a:ext cx="9866288" cy="1516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💡 </a:t>
            </a:r>
            <a:r>
              <a:rPr lang="en-US" altLang="ko-KR" sz="2400" dirty="0" err="1"/>
              <a:t>jointplot</a:t>
            </a:r>
            <a:r>
              <a:rPr lang="en-US" altLang="ko-KR" sz="2400" dirty="0"/>
              <a:t>()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두 변수의 관계를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시각화하면서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주변 분포도를 함께 보여주는 시각화 방법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중심은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산점도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또는 회귀선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주변에는 각 변수의 히스토그램 또는 커널 밀도 함수를 포함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8" name="그림 7" descr="스크린샷, 텍스트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A01B8F9-AC2E-0CFB-EA0B-2840D376A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3" t="25780" r="5953" b="25780"/>
          <a:stretch>
            <a:fillRect/>
          </a:stretch>
        </p:blipFill>
        <p:spPr>
          <a:xfrm>
            <a:off x="1230086" y="3547956"/>
            <a:ext cx="9731828" cy="1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40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78219-5BAF-6CC6-313D-1CDA80294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E92EB8A-12EE-B27C-FB8A-1002722FF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6" t="16159" r="7208" b="16587"/>
          <a:stretch>
            <a:fillRect/>
          </a:stretch>
        </p:blipFill>
        <p:spPr>
          <a:xfrm>
            <a:off x="758092" y="1674857"/>
            <a:ext cx="7668113" cy="302556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D712CF7B-6D23-FFA9-7FFE-3E199A9CA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 fontScale="90000"/>
          </a:bodyPr>
          <a:lstStyle/>
          <a:p>
            <a:r>
              <a:rPr lang="en-US" altLang="ko-KR" dirty="0" err="1"/>
              <a:t>jointplot</a:t>
            </a:r>
            <a:r>
              <a:rPr lang="en-US" altLang="ko-KR" dirty="0"/>
              <a:t>() – scatter + histogram/</a:t>
            </a:r>
            <a:r>
              <a:rPr lang="en-US" altLang="ko-KR" dirty="0" err="1"/>
              <a:t>kde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21F060-6E69-877E-9CBA-4B2F66AD6B8C}"/>
              </a:ext>
            </a:extLst>
          </p:cNvPr>
          <p:cNvSpPr txBox="1"/>
          <p:nvPr/>
        </p:nvSpPr>
        <p:spPr>
          <a:xfrm>
            <a:off x="617911" y="994837"/>
            <a:ext cx="7082058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✅ </a:t>
            </a:r>
            <a:r>
              <a:rPr lang="en-US" altLang="ko-KR" sz="2400" dirty="0" err="1"/>
              <a:t>jointplot</a:t>
            </a:r>
            <a:r>
              <a:rPr lang="en-US" altLang="ko-KR" sz="2400" dirty="0"/>
              <a:t>() </a:t>
            </a:r>
            <a:r>
              <a:rPr lang="ko-KR" altLang="en-US" sz="2400" dirty="0"/>
              <a:t>예제</a:t>
            </a:r>
            <a:endParaRPr lang="en-US" altLang="ko-KR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6F1591-F52A-1DCC-AAB5-4D4C9D0A6FF5}"/>
              </a:ext>
            </a:extLst>
          </p:cNvPr>
          <p:cNvSpPr txBox="1"/>
          <p:nvPr/>
        </p:nvSpPr>
        <p:spPr>
          <a:xfrm>
            <a:off x="664305" y="4700421"/>
            <a:ext cx="9818663" cy="1424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중심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산점도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+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회귀선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(kind='reg')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주변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x/y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변수 각각의 분포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히스토그램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상관성과 분포를 동시에 확인 가능</a:t>
            </a:r>
            <a:endParaRPr lang="en-US" altLang="ko-KR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CD0AC0A-3F7A-223D-8EE0-E31E30BA8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205" y="1674858"/>
            <a:ext cx="3087101" cy="302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58617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48508-AAA0-ABBB-4AA1-756029F1E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3E9F74D-109B-6AF9-777B-3CFA92906B71}"/>
              </a:ext>
            </a:extLst>
          </p:cNvPr>
          <p:cNvSpPr txBox="1">
            <a:spLocks/>
          </p:cNvSpPr>
          <p:nvPr/>
        </p:nvSpPr>
        <p:spPr>
          <a:xfrm>
            <a:off x="1524000" y="2555530"/>
            <a:ext cx="9144000" cy="11161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59371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791C9EB-5BE7-C22D-A6A1-302B1EA0B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Seaborn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1A8A7A0A-0402-BC79-5E10-792D70CB6570}"/>
              </a:ext>
            </a:extLst>
          </p:cNvPr>
          <p:cNvSpPr txBox="1">
            <a:spLocks/>
          </p:cNvSpPr>
          <p:nvPr/>
        </p:nvSpPr>
        <p:spPr>
          <a:xfrm>
            <a:off x="238991" y="968699"/>
            <a:ext cx="11701221" cy="3041326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</a:t>
            </a:r>
            <a:r>
              <a:rPr lang="en-US" altLang="ko-KR" dirty="0"/>
              <a:t>Matplotlib</a:t>
            </a:r>
            <a:r>
              <a:rPr lang="ko-KR" altLang="en-US" dirty="0"/>
              <a:t>기반의 시각화 라이브러리로</a:t>
            </a:r>
            <a:r>
              <a:rPr lang="en-US" altLang="ko-KR" dirty="0"/>
              <a:t>, </a:t>
            </a:r>
            <a:r>
              <a:rPr lang="ko-KR" altLang="en-US" dirty="0"/>
              <a:t>세련되고 통계적인 시각화를 쉽게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      </a:t>
            </a:r>
            <a:r>
              <a:rPr lang="ko-KR" altLang="en-US" dirty="0"/>
              <a:t>구현할 수 있음 ➡️ 통계적 데이터 시각화에 특화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주로 </a:t>
            </a:r>
            <a:r>
              <a:rPr lang="en-US" altLang="ko-KR" b="1" dirty="0"/>
              <a:t>pandas </a:t>
            </a:r>
            <a:r>
              <a:rPr lang="en-US" altLang="ko-KR" b="1" dirty="0" err="1"/>
              <a:t>DataFrame</a:t>
            </a:r>
            <a:r>
              <a:rPr lang="ko-KR" altLang="en-US" b="1" dirty="0"/>
              <a:t>과 함께 사용</a:t>
            </a:r>
            <a:endParaRPr lang="en-US" altLang="ko-KR" b="1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ko-KR" altLang="en-US" b="1" dirty="0"/>
              <a:t>통계 분석과 시각화가 결합된 그래프</a:t>
            </a:r>
            <a:r>
              <a:rPr lang="ko-KR" altLang="en-US" dirty="0"/>
              <a:t>를 간단한 코드로 만들 수 있음</a:t>
            </a:r>
            <a:endParaRPr lang="en-US" altLang="ko-KR" dirty="0"/>
          </a:p>
        </p:txBody>
      </p:sp>
      <p:pic>
        <p:nvPicPr>
          <p:cNvPr id="1026" name="Picture 2" descr="3주차 - 22.08.11) 데이터 분석 및 의미 찾기 2 - Seaborn,이변량분석1">
            <a:extLst>
              <a:ext uri="{FF2B5EF4-FFF2-40B4-BE49-F238E27FC236}">
                <a16:creationId xmlns:a16="http://schemas.microsoft.com/office/drawing/2014/main" id="{C1C1FD0B-E42C-1EC1-9885-19C481540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712" y="5086350"/>
            <a:ext cx="40005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316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789FF-C212-92BC-9932-96F82EA36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C521C42-C80A-3E8E-2069-BCCD36286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Seaborn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006FA9E8-E96F-C497-D30C-6FA161CBE908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3984301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✅ 특징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세련된 테마와 스타일 제공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통계 시각화 내장 기능 제공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복잡한 그래프도 간단한 코드로 작성 가능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기본 제공 데이터셋이 내장되어 있음</a:t>
            </a:r>
            <a:endParaRPr lang="en-US" altLang="ko-KR" dirty="0"/>
          </a:p>
        </p:txBody>
      </p:sp>
      <p:pic>
        <p:nvPicPr>
          <p:cNvPr id="2" name="Picture 2" descr="3주차 - 22.08.11) 데이터 분석 및 의미 찾기 2 - Seaborn,이변량분석1">
            <a:extLst>
              <a:ext uri="{FF2B5EF4-FFF2-40B4-BE49-F238E27FC236}">
                <a16:creationId xmlns:a16="http://schemas.microsoft.com/office/drawing/2014/main" id="{CD0DCFF7-92B3-BE39-F783-F37EA0424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712" y="5086350"/>
            <a:ext cx="40005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154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BD613-E26D-BA57-CE50-CDC78E2A4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F78121-078E-F618-FD6C-599F30CD0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Seaborn </a:t>
            </a:r>
            <a:r>
              <a:rPr lang="ko-KR" altLang="en-US" dirty="0"/>
              <a:t>공식 문서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BDF480-4D62-E4D1-9352-E7BFE33D6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2EB2BF-0274-3A21-69CB-A6F7FC404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B57C3CD7-7D95-668B-B60B-AEDB2ABA1F0F}"/>
              </a:ext>
            </a:extLst>
          </p:cNvPr>
          <p:cNvSpPr txBox="1">
            <a:spLocks/>
          </p:cNvSpPr>
          <p:nvPr/>
        </p:nvSpPr>
        <p:spPr>
          <a:xfrm>
            <a:off x="238991" y="968699"/>
            <a:ext cx="11701221" cy="403940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✔️</a:t>
            </a:r>
            <a:r>
              <a:rPr lang="en-US" altLang="ko-KR" sz="2400" dirty="0"/>
              <a:t>Seaborn </a:t>
            </a:r>
            <a:r>
              <a:rPr lang="ko-KR" altLang="en-US" sz="2400" dirty="0"/>
              <a:t>공식 홈페이지</a:t>
            </a:r>
            <a:r>
              <a:rPr lang="en-US" altLang="ko-KR" sz="2400" dirty="0"/>
              <a:t>: </a:t>
            </a:r>
            <a:r>
              <a:rPr lang="en-US" altLang="ko-KR" sz="2400" dirty="0">
                <a:hlinkClick r:id="rId3"/>
              </a:rPr>
              <a:t>https://seaborn.pydata.org/</a:t>
            </a:r>
            <a:r>
              <a:rPr lang="en-US" altLang="ko-KR" sz="2400" dirty="0"/>
              <a:t>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✔️ </a:t>
            </a:r>
            <a:r>
              <a:rPr lang="en-US" altLang="ko-KR" sz="2400" dirty="0"/>
              <a:t>Seaborn </a:t>
            </a:r>
            <a:r>
              <a:rPr lang="ko-KR" altLang="en-US" sz="2400" dirty="0"/>
              <a:t>가이드 및 튜토리얼</a:t>
            </a:r>
            <a:r>
              <a:rPr lang="en-US" altLang="ko-KR" sz="2400" dirty="0"/>
              <a:t>: </a:t>
            </a:r>
            <a:r>
              <a:rPr lang="en-US" altLang="ko-KR" sz="2400" dirty="0">
                <a:hlinkClick r:id="rId4"/>
              </a:rPr>
              <a:t>https://seaborn.pydata.org/tutorial.html</a:t>
            </a:r>
            <a:r>
              <a:rPr lang="en-US" altLang="ko-KR" sz="2400" dirty="0"/>
              <a:t>  </a:t>
            </a:r>
          </a:p>
        </p:txBody>
      </p:sp>
      <p:pic>
        <p:nvPicPr>
          <p:cNvPr id="6" name="Picture 2" descr="3주차 - 22.08.11) 데이터 분석 및 의미 찾기 2 - Seaborn,이변량분석1">
            <a:extLst>
              <a:ext uri="{FF2B5EF4-FFF2-40B4-BE49-F238E27FC236}">
                <a16:creationId xmlns:a16="http://schemas.microsoft.com/office/drawing/2014/main" id="{041D8FC4-1C45-ECE8-AF94-DF14A370E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712" y="5086350"/>
            <a:ext cx="40005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292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3A814-69F2-404A-D2AF-F04E6D676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16D8B-9A35-18F1-4CA3-5C22F4402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Seaborn </a:t>
            </a:r>
            <a:r>
              <a:rPr lang="ko-KR" altLang="en-US" dirty="0"/>
              <a:t>설치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CFC967-79E8-97F4-C316-8C40A99A2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FE8AC4-68AC-BC20-5D6B-69A3488CE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6" name="그림 5" descr="텍스트, 스크린샷, 폰트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64FBED3-80F7-3D7C-E56E-0CACB0CF20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025" y="723900"/>
            <a:ext cx="874395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02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2C889-FC32-E2DE-C709-704D11D21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1B3B4F-FEF1-2F86-A1E7-FED6F2D90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Seaborn </a:t>
            </a:r>
            <a:r>
              <a:rPr lang="ko-KR" altLang="en-US" dirty="0"/>
              <a:t>사용 준비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D19C62-29D9-7A7B-68BF-7A5D6F30B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B06DD0-48C2-43BB-441B-BBDE1AA88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7" name="그림 6" descr="텍스트, 스크린샷, 폰트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1C9BC70-9CC4-F9EF-6C4E-718AE3490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025" y="1085850"/>
            <a:ext cx="8743950" cy="46863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9769C48-9327-7C0C-7A2B-9E2F37E8C705}"/>
              </a:ext>
            </a:extLst>
          </p:cNvPr>
          <p:cNvSpPr/>
          <p:nvPr/>
        </p:nvSpPr>
        <p:spPr>
          <a:xfrm>
            <a:off x="5552394" y="3034972"/>
            <a:ext cx="995136" cy="315787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0552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9DCE8-0FBA-9AB3-E553-515C2B02A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EF76566-B467-D7FF-88F0-A05EFBFF3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9" t="23818" r="9902" b="24099"/>
          <a:stretch>
            <a:fillRect/>
          </a:stretch>
        </p:blipFill>
        <p:spPr>
          <a:xfrm>
            <a:off x="2564606" y="2266587"/>
            <a:ext cx="7062788" cy="206375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CAE5936F-262C-CA4E-0A19-9988A191F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en-US" altLang="ko-KR" dirty="0"/>
              <a:t>Seaborn </a:t>
            </a:r>
            <a:r>
              <a:rPr lang="ko-KR" altLang="en-US" dirty="0"/>
              <a:t>기본 </a:t>
            </a:r>
            <a:r>
              <a:rPr lang="ko-KR" altLang="en-US" dirty="0" err="1"/>
              <a:t>임포트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FB46A2-B6D4-9DFF-B9BB-EBD8B8826E75}"/>
              </a:ext>
            </a:extLst>
          </p:cNvPr>
          <p:cNvSpPr txBox="1"/>
          <p:nvPr/>
        </p:nvSpPr>
        <p:spPr>
          <a:xfrm>
            <a:off x="2495549" y="4330337"/>
            <a:ext cx="6657976" cy="961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seaborn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은 보통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sns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라는 별칭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(alias)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으로 사용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Seaborn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은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matplotlib.pyplot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도 함께 사용하는 경우가 많음</a:t>
            </a: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428034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Pretendard Black"/>
        <a:ea typeface="Pretendard Black"/>
        <a:cs typeface=""/>
      </a:majorFont>
      <a:minorFont>
        <a:latin typeface="Pretendard Medium"/>
        <a:ea typeface="Pretendard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8063</TotalTime>
  <Words>1311</Words>
  <Application>Microsoft Office PowerPoint</Application>
  <PresentationFormat>와이드스크린</PresentationFormat>
  <Paragraphs>235</Paragraphs>
  <Slides>33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2" baseType="lpstr">
      <vt:lpstr>Wingdings</vt:lpstr>
      <vt:lpstr>Pretendard Light</vt:lpstr>
      <vt:lpstr>Arial</vt:lpstr>
      <vt:lpstr>G마켓 산스 TTF Bold</vt:lpstr>
      <vt:lpstr>Pretendard Black</vt:lpstr>
      <vt:lpstr>Kim jung chul Gothic Regular</vt:lpstr>
      <vt:lpstr>메이플스토리</vt:lpstr>
      <vt:lpstr>Pretendard Medium</vt:lpstr>
      <vt:lpstr>1_Office 테마</vt:lpstr>
      <vt:lpstr>x</vt:lpstr>
      <vt:lpstr>PowerPoint 프레젠테이션</vt:lpstr>
      <vt:lpstr>PowerPoint 프레젠테이션</vt:lpstr>
      <vt:lpstr>Seaborn</vt:lpstr>
      <vt:lpstr>Seaborn</vt:lpstr>
      <vt:lpstr>Seaborn 공식 문서</vt:lpstr>
      <vt:lpstr>Seaborn 설치</vt:lpstr>
      <vt:lpstr>Seaborn 사용 준비</vt:lpstr>
      <vt:lpstr>Seaborn 기본 임포트</vt:lpstr>
      <vt:lpstr>PowerPoint 프레젠테이션</vt:lpstr>
      <vt:lpstr>Seaborn 내장 데이터셋 확인 및 로딩</vt:lpstr>
      <vt:lpstr>Seaborn 내장 데이터셋 확인 및 로딩</vt:lpstr>
      <vt:lpstr>Seaborn 스타일 설정</vt:lpstr>
      <vt:lpstr>색상과 팔레트</vt:lpstr>
      <vt:lpstr>색상과 팔레트</vt:lpstr>
      <vt:lpstr>PowerPoint 프레젠테이션</vt:lpstr>
      <vt:lpstr>범주형 데이터 시각화</vt:lpstr>
      <vt:lpstr>countplot() – 카운트 막대그래프</vt:lpstr>
      <vt:lpstr>countplot() – 카운트 막대그래프</vt:lpstr>
      <vt:lpstr>barplot() – 평균과 신뢰구간 표시</vt:lpstr>
      <vt:lpstr>barplot() – 평균과 신뢰구간 표시</vt:lpstr>
      <vt:lpstr>수치형 데이터 시각화</vt:lpstr>
      <vt:lpstr>displot() – 히스토그램 + 커널 밀도</vt:lpstr>
      <vt:lpstr>displot() – 히스토그램 + 커널 밀도</vt:lpstr>
      <vt:lpstr>관계형 데이터 시각화</vt:lpstr>
      <vt:lpstr>scatterplot() – 산점도</vt:lpstr>
      <vt:lpstr>scatterplot() – 산점도</vt:lpstr>
      <vt:lpstr>다변량 시각화</vt:lpstr>
      <vt:lpstr>heatmap() – 히트맵</vt:lpstr>
      <vt:lpstr>heatmap() – 히트맵</vt:lpstr>
      <vt:lpstr>jointplot() – scatter + histogram/kde</vt:lpstr>
      <vt:lpstr>jointplot() – scatter + histogram/kde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</dc:title>
  <dc:creator>spreatics</dc:creator>
  <cp:lastModifiedBy>On Coding</cp:lastModifiedBy>
  <cp:revision>542</cp:revision>
  <dcterms:created xsi:type="dcterms:W3CDTF">2023-01-31T04:26:23Z</dcterms:created>
  <dcterms:modified xsi:type="dcterms:W3CDTF">2025-11-11T01:41:06Z</dcterms:modified>
</cp:coreProperties>
</file>